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9c86a93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9c86a93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f1f4dd3c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f1f4dd3c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f1f4dd3c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f1f4dd3c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f1f4dd3c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f1f4dd3c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9a00bb0e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9a00bb0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9c86a936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9c86a936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f1f4dd3c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f1f4dd3c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f1f4dd3c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f1f4dd3c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9c86a93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9c86a93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1f4dd3c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f1f4dd3c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9c86a936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9c86a93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9c86a93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9c86a93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Parámetros y argumentos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11700" y="1152475"/>
            <a:ext cx="86532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permiten </a:t>
            </a:r>
            <a:r>
              <a:rPr lang="es">
                <a:highlight>
                  <a:srgbClr val="F8C823"/>
                </a:highlight>
              </a:rPr>
              <a:t>crear funciones reutilizables</a:t>
            </a:r>
            <a:r>
              <a:rPr lang="es"/>
              <a:t>, </a:t>
            </a:r>
            <a:r>
              <a:rPr lang="es" u="sng"/>
              <a:t>declarando “variables” dentro de los paréntesis</a:t>
            </a:r>
            <a:r>
              <a:rPr lang="es"/>
              <a:t> de nuestras funciones. A estas variables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se las conoce como parámetros</a:t>
            </a:r>
            <a:r>
              <a:rPr lang="es"/>
              <a:t> y funcionan como </a:t>
            </a:r>
            <a:r>
              <a:rPr b="1" lang="es"/>
              <a:t>comodines</a:t>
            </a:r>
            <a:r>
              <a:rPr lang="es"/>
              <a:t>.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0" y="2669700"/>
            <a:ext cx="3437700" cy="16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311700" y="2041975"/>
            <a:ext cx="7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Tomando el ejemplo anterior pero utilizando parámetros, nos quedaría algo así:</a:t>
            </a:r>
            <a:endParaRPr b="1" i="1"/>
          </a:p>
        </p:txBody>
      </p:sp>
      <p:sp>
        <p:nvSpPr>
          <p:cNvPr id="224" name="Google Shape;224;p25"/>
          <p:cNvSpPr txBox="1"/>
          <p:nvPr/>
        </p:nvSpPr>
        <p:spPr>
          <a:xfrm>
            <a:off x="4310800" y="2544752"/>
            <a:ext cx="403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 resultado es el mismo, pero nos permite reutilizar la función con otros casos:</a:t>
            </a:r>
            <a:endParaRPr u="sng"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525" y="3264138"/>
            <a:ext cx="402265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4279625" y="3864369"/>
            <a:ext cx="4036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9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*los valores pasados dentro de los paréntesis al momento de invocar la función, se los conoce como </a:t>
            </a:r>
            <a:r>
              <a:rPr b="1" lang="es" sz="9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s" sz="9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highlight>
                <a:srgbClr val="F8C823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490250" y="624700"/>
            <a:ext cx="8061000" cy="17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00"/>
              <a:t>Esta es la magia de las funciones y su capacidad de abstraer comportamientos para ser reutilizados.</a:t>
            </a:r>
            <a:endParaRPr sz="2800"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75" y="2381425"/>
            <a:ext cx="1973825" cy="19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Arrow Functions</a:t>
            </a:r>
            <a:endParaRPr/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311700" y="1152475"/>
            <a:ext cx="85782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Desde </a:t>
            </a:r>
            <a:r>
              <a:rPr lang="es" sz="1500">
                <a:highlight>
                  <a:srgbClr val="F8C823"/>
                </a:highlight>
              </a:rPr>
              <a:t>ES6</a:t>
            </a:r>
            <a:r>
              <a:rPr lang="es" sz="1500"/>
              <a:t> contamos con las </a:t>
            </a:r>
            <a:r>
              <a:rPr b="1" lang="es" sz="1500">
                <a:solidFill>
                  <a:srgbClr val="377BC7"/>
                </a:solidFill>
              </a:rPr>
              <a:t>arrow functions</a:t>
            </a:r>
            <a:r>
              <a:rPr lang="es" sz="1500"/>
              <a:t>, esta </a:t>
            </a:r>
            <a:r>
              <a:rPr lang="es" sz="1500"/>
              <a:t>sintaxis</a:t>
            </a:r>
            <a:r>
              <a:rPr lang="es" sz="1500"/>
              <a:t> puede </a:t>
            </a:r>
            <a:r>
              <a:rPr lang="es" sz="1500">
                <a:solidFill>
                  <a:srgbClr val="F9F9F9"/>
                </a:solidFill>
                <a:highlight>
                  <a:srgbClr val="7685E6"/>
                </a:highlight>
              </a:rPr>
              <a:t>resultar mucho más acotada</a:t>
            </a:r>
            <a:r>
              <a:rPr lang="es" sz="1500"/>
              <a:t> dependiendo como se use.</a:t>
            </a:r>
            <a:endParaRPr sz="1500"/>
          </a:p>
        </p:txBody>
      </p:sp>
      <p:sp>
        <p:nvSpPr>
          <p:cNvPr id="239" name="Google Shape;239;p27"/>
          <p:cNvSpPr txBox="1"/>
          <p:nvPr/>
        </p:nvSpPr>
        <p:spPr>
          <a:xfrm>
            <a:off x="311700" y="2742600"/>
            <a:ext cx="8098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Esta forma es </a:t>
            </a:r>
            <a:r>
              <a:rPr b="1" lang="es" sz="15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muy parecida a una función expresada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solo que </a:t>
            </a:r>
            <a:r>
              <a:rPr lang="es" sz="15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usamos la palabra function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en </a:t>
            </a:r>
            <a:r>
              <a:rPr b="1"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lugar de las llaves colocamos una flecha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En esa flecha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encuentra de forma </a:t>
            </a:r>
            <a:r>
              <a:rPr lang="es" sz="15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implícita la palabra return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por lo cual </a:t>
            </a:r>
            <a:r>
              <a:rPr lang="es" sz="15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debemos colocarla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De esta manera </a:t>
            </a:r>
            <a:r>
              <a:rPr b="1"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nuestra función queda en una sola línea de código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50" y="2029475"/>
            <a:ext cx="4490075" cy="5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Arrow Functions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198225" y="1819525"/>
            <a:ext cx="3039300" cy="19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highlight>
                  <a:srgbClr val="F8C823"/>
                </a:highlight>
              </a:rPr>
              <a:t>Cuando n</a:t>
            </a:r>
            <a:r>
              <a:rPr lang="es" sz="1500">
                <a:highlight>
                  <a:srgbClr val="F8C823"/>
                </a:highlight>
              </a:rPr>
              <a:t>ecesitemos más de una línea</a:t>
            </a:r>
            <a:r>
              <a:rPr lang="es" sz="1500"/>
              <a:t> </a:t>
            </a:r>
            <a:r>
              <a:rPr lang="es" sz="1500"/>
              <a:t>seguiremos </a:t>
            </a:r>
            <a:r>
              <a:rPr b="1" lang="es" sz="1500"/>
              <a:t>utilizando</a:t>
            </a:r>
            <a:r>
              <a:rPr lang="es" sz="1500"/>
              <a:t> el </a:t>
            </a:r>
            <a:r>
              <a:rPr lang="es" sz="1500" u="sng"/>
              <a:t>bloque de llaves</a:t>
            </a:r>
            <a:r>
              <a:rPr lang="es" sz="1500"/>
              <a:t> tradicionales luego de la </a:t>
            </a:r>
            <a:r>
              <a:rPr lang="es" sz="1500"/>
              <a:t>flecha </a:t>
            </a:r>
            <a:r>
              <a:rPr lang="es" sz="1500"/>
              <a:t>y</a:t>
            </a:r>
            <a:r>
              <a:rPr lang="es" sz="1500">
                <a:solidFill>
                  <a:srgbClr val="F9F9F9"/>
                </a:solidFill>
              </a:rPr>
              <a:t> </a:t>
            </a:r>
            <a:r>
              <a:rPr lang="es" sz="1500"/>
              <a:t>la palabra </a:t>
            </a:r>
            <a:r>
              <a:rPr lang="es" sz="1500">
                <a:solidFill>
                  <a:srgbClr val="F9F9F9"/>
                </a:solidFill>
                <a:highlight>
                  <a:srgbClr val="377BC7"/>
                </a:highlight>
              </a:rPr>
              <a:t>return</a:t>
            </a:r>
            <a:r>
              <a:rPr lang="es" sz="1500"/>
              <a:t> en caso que deseemos retornar un resultado.</a:t>
            </a:r>
            <a:endParaRPr sz="1500"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48" y="2094975"/>
            <a:ext cx="5485625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Callbacks</a:t>
            </a:r>
            <a:endParaRPr/>
          </a:p>
        </p:txBody>
      </p:sp>
      <p:sp>
        <p:nvSpPr>
          <p:cNvPr id="253" name="Google Shape;253;p29"/>
          <p:cNvSpPr txBox="1"/>
          <p:nvPr>
            <p:ph idx="1" type="subTitle"/>
          </p:nvPr>
        </p:nvSpPr>
        <p:spPr>
          <a:xfrm>
            <a:off x="550350" y="1578100"/>
            <a:ext cx="8043300" cy="2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9F9F9"/>
                </a:solidFill>
                <a:highlight>
                  <a:srgbClr val="7685E6"/>
                </a:highlight>
              </a:rPr>
              <a:t>Se dan cuando pasamos una función como parámetro de otra función.</a:t>
            </a:r>
            <a:endParaRPr i="1">
              <a:solidFill>
                <a:srgbClr val="F9F9F9"/>
              </a:solidFill>
              <a:highlight>
                <a:srgbClr val="7685E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n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funciones sincrónicas</a:t>
            </a:r>
            <a:r>
              <a:rPr lang="es"/>
              <a:t> estas funciones </a:t>
            </a:r>
            <a:r>
              <a:rPr lang="es">
                <a:highlight>
                  <a:srgbClr val="F9F9F9"/>
                </a:highlight>
              </a:rPr>
              <a:t>se ejecutan inmediatamente</a:t>
            </a:r>
            <a:r>
              <a:rPr lang="es"/>
              <a:t> al ejecutar la función principal.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funciones asincrónicas</a:t>
            </a:r>
            <a:r>
              <a:rPr lang="es"/>
              <a:t> el callback es la forma que tenemos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ejecutar una función una vez terminado un proceso dependiente anterior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Los callbacks sientan las bases para el manejo del </a:t>
            </a:r>
            <a:r>
              <a:rPr lang="es" u="sng"/>
              <a:t>asincronismo</a:t>
            </a:r>
            <a:r>
              <a:rPr lang="es" u="sng"/>
              <a:t> que aprenderemos más adelante.</a:t>
            </a:r>
            <a:endParaRPr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Callbacks Sincrónicos</a:t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311700" y="1170125"/>
            <a:ext cx="83415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Tomando el último ejemplo, </a:t>
            </a:r>
            <a:r>
              <a:rPr b="1" lang="es"/>
              <a:t>usábamos</a:t>
            </a:r>
            <a:r>
              <a:rPr b="1" lang="es"/>
              <a:t> un console.log()</a:t>
            </a:r>
            <a:r>
              <a:rPr lang="es"/>
              <a:t> para imprimir el resultado en consola antes de retornarlo, pero… </a:t>
            </a:r>
            <a:r>
              <a:rPr lang="es">
                <a:highlight>
                  <a:srgbClr val="F8C823"/>
                </a:highlight>
              </a:rPr>
              <a:t>¿Qué sucede en algunos casos lo queremos imprimir por consola y en otros mediante una alerta?</a:t>
            </a:r>
            <a:r>
              <a:rPr lang="es"/>
              <a:t>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¿Necesitaríamos 2 funciones casi idénticas?</a:t>
            </a:r>
            <a:endParaRPr>
              <a:solidFill>
                <a:srgbClr val="F9F9F9"/>
              </a:solidFill>
              <a:highlight>
                <a:srgbClr val="7685E6"/>
              </a:highlight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338" y="2309575"/>
            <a:ext cx="5593325" cy="2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490250" y="450150"/>
            <a:ext cx="8061000" cy="21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respuesta es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425" y="2107100"/>
            <a:ext cx="2688648" cy="21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Callbacks Sincrónicos</a:t>
            </a:r>
            <a:endParaRPr/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311700" y="2005675"/>
            <a:ext cx="39543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Para </a:t>
            </a:r>
            <a:r>
              <a:rPr lang="es" sz="1700">
                <a:highlight>
                  <a:srgbClr val="F8C823"/>
                </a:highlight>
              </a:rPr>
              <a:t>evitar duplicar nuestro código</a:t>
            </a:r>
            <a:r>
              <a:rPr lang="es" sz="1700"/>
              <a:t> utilizaremos un </a:t>
            </a:r>
            <a:r>
              <a:rPr b="1" lang="es" sz="1700"/>
              <a:t>callback</a:t>
            </a:r>
            <a:r>
              <a:rPr lang="es" sz="1700"/>
              <a:t>, es decir, </a:t>
            </a:r>
            <a:r>
              <a:rPr lang="es" sz="1700">
                <a:solidFill>
                  <a:srgbClr val="F9F9F9"/>
                </a:solidFill>
                <a:highlight>
                  <a:srgbClr val="7685E6"/>
                </a:highlight>
              </a:rPr>
              <a:t>pasaremos una función como parámetro</a:t>
            </a:r>
            <a:r>
              <a:rPr lang="es" sz="1700"/>
              <a:t> para ser </a:t>
            </a:r>
            <a:r>
              <a:rPr lang="es" sz="1700" u="sng"/>
              <a:t>utilizada dentro de mi otra función</a:t>
            </a:r>
            <a:r>
              <a:rPr lang="es" sz="1700"/>
              <a:t>.</a:t>
            </a:r>
            <a:endParaRPr sz="1700"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525" y="1504950"/>
            <a:ext cx="4389425" cy="26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 Funciones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Expresadas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Declaradas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Arrow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Callbacks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81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14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1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15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81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</a:t>
            </a:r>
            <a:r>
              <a:rPr lang="es">
                <a:solidFill>
                  <a:srgbClr val="414141"/>
                </a:solidFill>
              </a:rPr>
              <a:t>lase 13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 Arrays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Arrays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Array Methods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81344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Operadores Aritméticos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Operadores Relacionales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Operadores Lógicos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Condicionales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Bucles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44154" y="256839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60560" y="256631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60560" y="280464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4" y="280414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44154" y="303239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44154" y="325708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44150" y="3480412"/>
            <a:ext cx="116400" cy="1197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9854" y="305169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9854" y="327638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Funciones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779" y="1671974"/>
            <a:ext cx="1799506" cy="179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subTitle"/>
          </p:nvPr>
        </p:nvSpPr>
        <p:spPr>
          <a:xfrm>
            <a:off x="550375" y="1775725"/>
            <a:ext cx="7359600" cy="20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Las </a:t>
            </a:r>
            <a:r>
              <a:rPr b="1" lang="es" sz="22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s" sz="2200"/>
              <a:t> nos permiten </a:t>
            </a:r>
            <a:r>
              <a:rPr lang="es" sz="2200">
                <a:solidFill>
                  <a:srgbClr val="F9F9F9"/>
                </a:solidFill>
                <a:highlight>
                  <a:srgbClr val="E15BBA"/>
                </a:highlight>
              </a:rPr>
              <a:t>encapsular</a:t>
            </a:r>
            <a:r>
              <a:rPr lang="es" sz="2200"/>
              <a:t> </a:t>
            </a:r>
            <a:r>
              <a:rPr lang="es" sz="2200" u="sng"/>
              <a:t>comportamientos</a:t>
            </a:r>
            <a:r>
              <a:rPr lang="es" sz="2200"/>
              <a:t> para </a:t>
            </a:r>
            <a:r>
              <a:rPr b="1" lang="es" sz="2200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ser reutilizados</a:t>
            </a:r>
            <a:r>
              <a:rPr lang="es" sz="2200"/>
              <a:t>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Luego, estas </a:t>
            </a:r>
            <a:r>
              <a:rPr lang="es" sz="2200">
                <a:solidFill>
                  <a:srgbClr val="F9F9F9"/>
                </a:solidFill>
                <a:highlight>
                  <a:srgbClr val="7685E6"/>
                </a:highlight>
              </a:rPr>
              <a:t>se ejecutarán</a:t>
            </a:r>
            <a:r>
              <a:rPr lang="es" sz="2200"/>
              <a:t> cada vez que hayan sido </a:t>
            </a:r>
            <a:r>
              <a:rPr b="1" lang="es" sz="22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invocadas</a:t>
            </a:r>
            <a:r>
              <a:rPr lang="es" sz="2200"/>
              <a:t>.</a:t>
            </a:r>
            <a:endParaRPr sz="2200"/>
          </a:p>
        </p:txBody>
      </p:sp>
      <p:sp>
        <p:nvSpPr>
          <p:cNvPr id="184" name="Google Shape;184;p20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una función?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Declarada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311700" y="1152475"/>
            <a:ext cx="86340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Javascript </a:t>
            </a:r>
            <a:r>
              <a:rPr lang="es" u="sng"/>
              <a:t>podemos declarar una función de diversas formas</a:t>
            </a:r>
            <a:r>
              <a:rPr lang="es"/>
              <a:t>. La primera que conoceremos es la </a:t>
            </a:r>
            <a:r>
              <a:rPr b="1" lang="es">
                <a:solidFill>
                  <a:srgbClr val="7685E6"/>
                </a:solidFill>
              </a:rPr>
              <a:t>declarada</a:t>
            </a:r>
            <a:r>
              <a:rPr lang="es"/>
              <a:t>, que se hace de la siguiente manera: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2037413"/>
            <a:ext cx="38290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464100" y="3379125"/>
            <a:ext cx="85206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Esta es la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manera más tradicional</a:t>
            </a:r>
            <a:r>
              <a:rPr lang="es"/>
              <a:t> y consta de </a:t>
            </a:r>
            <a:r>
              <a:rPr lang="es" u="sng"/>
              <a:t>comenzar</a:t>
            </a:r>
            <a:r>
              <a:rPr lang="es"/>
              <a:t> con la palabra reservada </a:t>
            </a:r>
            <a:r>
              <a:rPr b="1" lang="es">
                <a:solidFill>
                  <a:srgbClr val="377BC7"/>
                </a:solidFill>
              </a:rPr>
              <a:t>function</a:t>
            </a:r>
            <a:r>
              <a:rPr lang="es"/>
              <a:t>, seguido del </a:t>
            </a:r>
            <a:r>
              <a:rPr lang="es">
                <a:highlight>
                  <a:srgbClr val="F8C823"/>
                </a:highlight>
              </a:rPr>
              <a:t>nombre de nuestra función</a:t>
            </a:r>
            <a:r>
              <a:rPr lang="es"/>
              <a:t> con </a:t>
            </a:r>
            <a:r>
              <a:rPr lang="es" u="sng"/>
              <a:t>un par de paréntesis</a:t>
            </a:r>
            <a:r>
              <a:rPr lang="es"/>
              <a:t> y un </a:t>
            </a:r>
            <a:r>
              <a:rPr b="1" lang="es">
                <a:solidFill>
                  <a:srgbClr val="E15BBA"/>
                </a:solidFill>
              </a:rPr>
              <a:t>bloque de llaves</a:t>
            </a:r>
            <a:r>
              <a:rPr lang="es"/>
              <a:t> que </a:t>
            </a:r>
            <a:r>
              <a:rPr b="1" lang="es"/>
              <a:t>encerrarán el código</a:t>
            </a:r>
            <a:r>
              <a:rPr lang="es"/>
              <a:t> que deba encapsular dicha función.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Expresada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152475"/>
            <a:ext cx="86340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Otra forma </a:t>
            </a:r>
            <a:r>
              <a:rPr lang="es"/>
              <a:t>consiste en</a:t>
            </a:r>
            <a:r>
              <a:rPr lang="es"/>
              <a:t> </a:t>
            </a:r>
            <a:r>
              <a:rPr lang="es" u="sng"/>
              <a:t>asignar la declaración</a:t>
            </a:r>
            <a:r>
              <a:rPr lang="es"/>
              <a:t> de la función a una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variable tradicional</a:t>
            </a:r>
            <a:r>
              <a:rPr lang="es"/>
              <a:t>. Este tipo de </a:t>
            </a:r>
            <a:r>
              <a:rPr b="1" lang="es"/>
              <a:t>función</a:t>
            </a:r>
            <a:r>
              <a:rPr lang="es"/>
              <a:t> se la conoce como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anónima</a:t>
            </a:r>
            <a:r>
              <a:rPr lang="es"/>
              <a:t> ya que al crearla </a:t>
            </a:r>
            <a:r>
              <a:rPr lang="es" u="sng"/>
              <a:t>no posee un nombre</a:t>
            </a:r>
            <a:r>
              <a:rPr lang="es"/>
              <a:t> sino que </a:t>
            </a:r>
            <a:r>
              <a:rPr lang="es">
                <a:highlight>
                  <a:srgbClr val="F8C823"/>
                </a:highlight>
              </a:rPr>
              <a:t>toma el nombre de la variable a la cual fue asignada</a:t>
            </a:r>
            <a:r>
              <a:rPr lang="es"/>
              <a:t>.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311700" y="3379125"/>
            <a:ext cx="85908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</a:t>
            </a:r>
            <a:r>
              <a:rPr b="1" lang="es">
                <a:solidFill>
                  <a:srgbClr val="FF8B39"/>
                </a:solidFill>
              </a:rPr>
              <a:t>principal diferencia</a:t>
            </a:r>
            <a:r>
              <a:rPr lang="es"/>
              <a:t> con una </a:t>
            </a:r>
            <a:r>
              <a:rPr i="1" lang="es" u="sng"/>
              <a:t>función declarada es que estas pueden ser utilizadas incluso antes de su declaración</a:t>
            </a:r>
            <a:r>
              <a:rPr lang="es"/>
              <a:t>, mientras que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las expresadas</a:t>
            </a:r>
            <a:r>
              <a:rPr lang="es"/>
              <a:t> </a:t>
            </a:r>
            <a:r>
              <a:rPr lang="es" u="sng"/>
              <a:t>contienen</a:t>
            </a:r>
            <a:r>
              <a:rPr lang="es"/>
              <a:t> el comportamiento de </a:t>
            </a:r>
            <a:r>
              <a:rPr b="1" lang="es"/>
              <a:t>hoisting</a:t>
            </a:r>
            <a:r>
              <a:rPr lang="es"/>
              <a:t>, por lo que </a:t>
            </a:r>
            <a:r>
              <a:rPr lang="es">
                <a:highlight>
                  <a:srgbClr val="F8C823"/>
                </a:highlight>
              </a:rPr>
              <a:t>no pueden ser llamadas antes de la declaración de la variable</a:t>
            </a:r>
            <a:r>
              <a:rPr lang="es"/>
              <a:t>.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337" y="2264275"/>
            <a:ext cx="3517317" cy="9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una función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311700" y="1757113"/>
            <a:ext cx="3478500" cy="17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highlight>
                  <a:srgbClr val="F8C823"/>
                </a:highlight>
              </a:rPr>
              <a:t>Cuando queremos utilizar nuestras funciones debemos</a:t>
            </a:r>
            <a:r>
              <a:rPr lang="es" sz="1800"/>
              <a:t> </a:t>
            </a:r>
            <a:r>
              <a:rPr b="1" lang="es" sz="1800"/>
              <a:t>invocarlas</a:t>
            </a:r>
            <a:r>
              <a:rPr lang="es" sz="1800"/>
              <a:t> </a:t>
            </a:r>
            <a:r>
              <a:rPr lang="es" sz="1800">
                <a:highlight>
                  <a:srgbClr val="F8C823"/>
                </a:highlight>
              </a:rPr>
              <a:t>a través de su</a:t>
            </a:r>
            <a:r>
              <a:rPr lang="es" sz="1800"/>
              <a:t> </a:t>
            </a:r>
            <a:r>
              <a:rPr b="1" lang="es" sz="1800"/>
              <a:t>nombre </a:t>
            </a:r>
            <a:r>
              <a:rPr lang="es" sz="1800">
                <a:highlight>
                  <a:srgbClr val="F8C823"/>
                </a:highlight>
              </a:rPr>
              <a:t>seguidas de un par de paréntesis</a:t>
            </a:r>
            <a:r>
              <a:rPr lang="es" sz="1800"/>
              <a:t>.</a:t>
            </a:r>
            <a:endParaRPr sz="1800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200" y="1888838"/>
            <a:ext cx="42100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Return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11700" y="1391013"/>
            <a:ext cx="4376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Nuestras </a:t>
            </a:r>
            <a:r>
              <a:rPr lang="es" sz="1200">
                <a:solidFill>
                  <a:srgbClr val="F9F9F9"/>
                </a:solidFill>
                <a:highlight>
                  <a:srgbClr val="7685E6"/>
                </a:highlight>
              </a:rPr>
              <a:t>funciones</a:t>
            </a:r>
            <a:r>
              <a:rPr lang="es" sz="1200"/>
              <a:t> se pueden </a:t>
            </a:r>
            <a:r>
              <a:rPr lang="es" sz="1200" u="sng"/>
              <a:t>resolver</a:t>
            </a:r>
            <a:r>
              <a:rPr lang="es" sz="1200"/>
              <a:t> de </a:t>
            </a:r>
            <a:r>
              <a:rPr b="1" lang="es" sz="1200"/>
              <a:t>2 maneras</a:t>
            </a:r>
            <a:r>
              <a:rPr lang="es" sz="1200"/>
              <a:t> diferentes. 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La primera es </a:t>
            </a:r>
            <a:r>
              <a:rPr lang="es" sz="1200">
                <a:solidFill>
                  <a:srgbClr val="F9F9F9"/>
                </a:solidFill>
                <a:highlight>
                  <a:srgbClr val="FF8B39"/>
                </a:highlight>
              </a:rPr>
              <a:t>ejecutar</a:t>
            </a:r>
            <a:r>
              <a:rPr lang="es" sz="1200"/>
              <a:t> una serie de </a:t>
            </a:r>
            <a:r>
              <a:rPr b="1" lang="es" sz="1200">
                <a:solidFill>
                  <a:srgbClr val="E15BBA"/>
                </a:solidFill>
              </a:rPr>
              <a:t>instrucciones que no presenten un resultado específico</a:t>
            </a:r>
            <a:r>
              <a:rPr lang="es" sz="1200"/>
              <a:t>, como podría ser </a:t>
            </a:r>
            <a:r>
              <a:rPr lang="es" sz="1200" u="sng"/>
              <a:t>eliminar una etiqueta de nuestro HTML</a:t>
            </a:r>
            <a:r>
              <a:rPr lang="es" sz="1200"/>
              <a:t>.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La segunda y más común es </a:t>
            </a:r>
            <a:r>
              <a:rPr i="1" lang="es" sz="1200">
                <a:solidFill>
                  <a:srgbClr val="F9F9F9"/>
                </a:solidFill>
                <a:highlight>
                  <a:srgbClr val="7685E6"/>
                </a:highlight>
              </a:rPr>
              <a:t>devolver o retornar el resultado de lo que suceda dentro de la función</a:t>
            </a:r>
            <a:r>
              <a:rPr lang="es" sz="1200"/>
              <a:t>, como por ejemplo </a:t>
            </a:r>
            <a:r>
              <a:rPr b="1" lang="es" sz="1200"/>
              <a:t>la suma de 2 valores</a:t>
            </a:r>
            <a:r>
              <a:rPr lang="es" sz="1200"/>
              <a:t>, con el fin de </a:t>
            </a:r>
            <a:r>
              <a:rPr lang="es" sz="1200">
                <a:solidFill>
                  <a:srgbClr val="F9F9F9"/>
                </a:solidFill>
                <a:highlight>
                  <a:srgbClr val="E15BBA"/>
                </a:highlight>
              </a:rPr>
              <a:t>utilizarlo para algo más</a:t>
            </a:r>
            <a:r>
              <a:rPr lang="es" sz="1200"/>
              <a:t>.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/>
              <a:t>Para ello utilizamos la palabra reservada </a:t>
            </a:r>
            <a:r>
              <a:rPr b="1" lang="es" sz="1200"/>
              <a:t>return</a:t>
            </a:r>
            <a:r>
              <a:rPr lang="es" sz="1200"/>
              <a:t>, que </a:t>
            </a:r>
            <a:r>
              <a:rPr lang="es" sz="1200">
                <a:solidFill>
                  <a:srgbClr val="F9F9F9"/>
                </a:solidFill>
                <a:highlight>
                  <a:srgbClr val="377BC7"/>
                </a:highlight>
              </a:rPr>
              <a:t>elevará lo que devuelva la función</a:t>
            </a:r>
            <a:r>
              <a:rPr lang="es" sz="1200"/>
              <a:t> para poder ser </a:t>
            </a:r>
            <a:r>
              <a:rPr lang="es" sz="1200" u="sng"/>
              <a:t>capturado</a:t>
            </a:r>
            <a:r>
              <a:rPr lang="es" sz="1200"/>
              <a:t> desde un </a:t>
            </a:r>
            <a:r>
              <a:rPr b="1" lang="es" sz="1200"/>
              <a:t>scope superior</a:t>
            </a:r>
            <a:r>
              <a:rPr lang="es" sz="1200"/>
              <a:t>.</a:t>
            </a:r>
            <a:endParaRPr sz="12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400" y="1670037"/>
            <a:ext cx="3887700" cy="2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4712350" y="3918500"/>
            <a:ext cx="394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0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s" sz="10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todo el código que escribamos dentro de la función luego de return, no será leído o ejecutado por el programa.</a:t>
            </a:r>
            <a:endParaRPr sz="1000">
              <a:highlight>
                <a:srgbClr val="F8C823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